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75" r:id="rId2"/>
    <p:sldId id="387" r:id="rId3"/>
    <p:sldId id="389" r:id="rId4"/>
    <p:sldId id="392" r:id="rId5"/>
    <p:sldId id="390" r:id="rId6"/>
    <p:sldId id="391" r:id="rId7"/>
    <p:sldId id="388" r:id="rId8"/>
    <p:sldId id="384" r:id="rId9"/>
    <p:sldId id="385" r:id="rId1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5D343EA-DE8A-49DF-B3A1-1A0FCA89E1FE}" type="datetimeFigureOut">
              <a:rPr lang="en-US" smtClean="0"/>
              <a:pPr/>
              <a:t>5/2/2012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EDCA325-F350-435F-9C61-505198D970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4803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3A3DD-B451-4F9F-B8F4-CA82DD7B2B70}" type="slidenum">
              <a:rPr lang="en-US"/>
              <a:pPr/>
              <a:t>1</a:t>
            </a:fld>
            <a:endParaRPr lang="en-US"/>
          </a:p>
        </p:txBody>
      </p:sp>
      <p:sp>
        <p:nvSpPr>
          <p:cNvPr id="166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487363"/>
            <a:ext cx="5422900" cy="4067175"/>
          </a:xfrm>
          <a:ln w="12700" cap="flat">
            <a:solidFill>
              <a:schemeClr val="tx1"/>
            </a:solidFill>
          </a:ln>
        </p:spPr>
      </p:sp>
      <p:sp>
        <p:nvSpPr>
          <p:cNvPr id="166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3904"/>
            <a:ext cx="5364480" cy="4042172"/>
          </a:xfrm>
          <a:ln/>
        </p:spPr>
        <p:txBody>
          <a:bodyPr lIns="95647" tIns="46985" rIns="95647" bIns="46985"/>
          <a:lstStyle/>
          <a:p>
            <a:pPr>
              <a:lnSpc>
                <a:spcPct val="87000"/>
              </a:lnSpc>
            </a:pPr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2514600" y="0"/>
            <a:ext cx="6629400" cy="12192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tint val="0"/>
                  <a:invGamma/>
                </a:srgbClr>
              </a:gs>
              <a:gs pos="100000">
                <a:srgbClr val="FFCC00">
                  <a:alpha val="55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200" b="0" dirty="0">
              <a:solidFill>
                <a:schemeClr val="tx1"/>
              </a:solidFill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6574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25400">
            <a:solidFill>
              <a:srgbClr val="777777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152400" y="6858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ENGR330-1 Engineering</a:t>
            </a:r>
          </a:p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Service Projects</a:t>
            </a:r>
            <a:endParaRPr lang="en-US" sz="1200" b="1" dirty="0">
              <a:latin typeface="Verdana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Introduction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2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1" y="76200"/>
            <a:ext cx="6400800" cy="1066800"/>
          </a:xfrm>
          <a:noFill/>
          <a:ln/>
        </p:spPr>
        <p:txBody>
          <a:bodyPr/>
          <a:lstStyle/>
          <a:p>
            <a:r>
              <a:rPr lang="en-US" sz="3200" dirty="0" smtClean="0"/>
              <a:t> Merry-go-round Generator</a:t>
            </a:r>
            <a:endParaRPr lang="en-US" sz="3200" dirty="0"/>
          </a:p>
        </p:txBody>
      </p:sp>
      <p:sp>
        <p:nvSpPr>
          <p:cNvPr id="1660937" name="Rectangle 9"/>
          <p:cNvSpPr>
            <a:spLocks noChangeArrowheads="1"/>
          </p:cNvSpPr>
          <p:nvPr/>
        </p:nvSpPr>
        <p:spPr bwMode="auto">
          <a:xfrm>
            <a:off x="298450" y="1268413"/>
            <a:ext cx="8448675" cy="7268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sz="1400" b="1" u="sng" dirty="0" smtClean="0"/>
              <a:t>Background</a:t>
            </a:r>
            <a:r>
              <a:rPr lang="en-US" sz="1400" dirty="0" smtClean="0"/>
              <a:t>:  Kids seem to have an never ending amount of energy. This project explores the potential of using a merry-go-round powered by kids as an energy source.   </a:t>
            </a:r>
            <a:endParaRPr lang="en-US" sz="1400" dirty="0"/>
          </a:p>
          <a:p>
            <a:pPr marL="409575" lvl="1" defTabSz="820738"/>
            <a:endParaRPr lang="en-US" sz="1400" dirty="0"/>
          </a:p>
        </p:txBody>
      </p:sp>
      <p:sp>
        <p:nvSpPr>
          <p:cNvPr id="1660938" name="Rectangle 10"/>
          <p:cNvSpPr>
            <a:spLocks noChangeArrowheads="1"/>
          </p:cNvSpPr>
          <p:nvPr/>
        </p:nvSpPr>
        <p:spPr bwMode="auto">
          <a:xfrm>
            <a:off x="298450" y="1828800"/>
            <a:ext cx="4086225" cy="46048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endParaRPr lang="en-US" sz="1400" dirty="0" smtClean="0"/>
          </a:p>
          <a:p>
            <a:pPr defTabSz="820738"/>
            <a:r>
              <a:rPr lang="en-US" sz="1400" b="1" u="sng" dirty="0" smtClean="0"/>
              <a:t>Objectives: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Create a prototype for testing and possible implementation at HUT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Determine feasible productivity of the Merry-go-round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Develop complete design for implementation in Haiti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Find whether a energy generating merry-go-round will still be enjoyable to play on</a:t>
            </a:r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r>
              <a:rPr lang="en-US" sz="1400" b="1" u="sng" dirty="0" smtClean="0"/>
              <a:t>Findings/Solutions:</a:t>
            </a:r>
            <a:endParaRPr lang="en-US" sz="1400" u="sng" dirty="0" smtClean="0"/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Selected generator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Designed and manufactured output </a:t>
            </a:r>
            <a:r>
              <a:rPr lang="en-US" sz="1400" dirty="0" smtClean="0"/>
              <a:t>shaft</a:t>
            </a:r>
          </a:p>
          <a:p>
            <a:pPr marL="168275" indent="-168275" defTabSz="820738">
              <a:buFont typeface="Arial" pitchFamily="34" charset="0"/>
              <a:buChar char="•"/>
            </a:pPr>
            <a:endParaRPr lang="en-US" sz="1400" dirty="0" smtClean="0"/>
          </a:p>
          <a:p>
            <a:pPr marL="168275" indent="-168275" defTabSz="820738"/>
            <a:r>
              <a:rPr lang="en-US" sz="1400" b="1" u="sng" dirty="0" smtClean="0"/>
              <a:t>Major Obstacles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Adapting the planetary drive to output for the generator</a:t>
            </a:r>
            <a:endParaRPr lang="en-US" sz="1400" dirty="0" smtClean="0"/>
          </a:p>
          <a:p>
            <a:pPr marL="168275" indent="-168275" defTabSz="820738">
              <a:buFont typeface="Arial" pitchFamily="34" charset="0"/>
              <a:buChar char="•"/>
            </a:pPr>
            <a:endParaRPr lang="en-US" sz="1400" dirty="0" smtClean="0"/>
          </a:p>
          <a:p>
            <a:pPr defTabSz="820738">
              <a:buFont typeface="Arial" pitchFamily="34" charset="0"/>
              <a:buChar char="•"/>
            </a:pPr>
            <a:endParaRPr lang="en-US" sz="1400" dirty="0" smtClean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C4A4149-F86D-4576-8F6B-20C233E332E7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16438" t="10129" r="26419" b="3698"/>
          <a:stretch>
            <a:fillRect/>
          </a:stretch>
        </p:blipFill>
        <p:spPr bwMode="auto">
          <a:xfrm>
            <a:off x="4419600" y="1981200"/>
            <a:ext cx="448329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Accomplishments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Designed Merry-go-round</a:t>
            </a:r>
          </a:p>
          <a:p>
            <a:r>
              <a:rPr lang="en-US" dirty="0" smtClean="0"/>
              <a:t>Built merry-go-round platform</a:t>
            </a:r>
          </a:p>
          <a:p>
            <a:r>
              <a:rPr lang="en-US" dirty="0" smtClean="0"/>
              <a:t>Adapted planetary for vertical orientation</a:t>
            </a:r>
          </a:p>
          <a:p>
            <a:r>
              <a:rPr lang="en-US" dirty="0" smtClean="0"/>
              <a:t>Developed a output shaft to transmit energy to the generator</a:t>
            </a:r>
          </a:p>
          <a:p>
            <a:r>
              <a:rPr lang="en-US" dirty="0" smtClean="0"/>
              <a:t>Selected and purchased generator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17658" t="11576" r="14779"/>
          <a:stretch>
            <a:fillRect/>
          </a:stretch>
        </p:blipFill>
        <p:spPr bwMode="auto">
          <a:xfrm>
            <a:off x="1219200" y="1295400"/>
            <a:ext cx="6705600" cy="523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Planetary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43600" y="2133600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Spindle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943600" y="3429000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Base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209800" y="4648200"/>
            <a:ext cx="1115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Seal</a:t>
            </a:r>
            <a:r>
              <a:rPr lang="en-US" dirty="0" smtClean="0"/>
              <a:t> </a:t>
            </a:r>
            <a:r>
              <a:rPr lang="en-US" b="1" dirty="0" smtClean="0"/>
              <a:t>Plate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791200" y="4572000"/>
            <a:ext cx="1450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Bearing Plate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514600" y="5638800"/>
            <a:ext cx="1422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Output Shaft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438400" y="1371600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Cap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371600" y="2209800"/>
            <a:ext cx="1488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Original Shaft</a:t>
            </a:r>
            <a:endParaRPr lang="en-US" b="1" dirty="0"/>
          </a:p>
        </p:txBody>
      </p:sp>
      <p:cxnSp>
        <p:nvCxnSpPr>
          <p:cNvPr id="17" name="Straight Arrow Connector 16"/>
          <p:cNvCxnSpPr>
            <a:stCxn id="14" idx="3"/>
          </p:cNvCxnSpPr>
          <p:nvPr/>
        </p:nvCxnSpPr>
        <p:spPr>
          <a:xfrm>
            <a:off x="2978933" y="1556266"/>
            <a:ext cx="678667" cy="120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9" idx="1"/>
          </p:cNvCxnSpPr>
          <p:nvPr/>
        </p:nvCxnSpPr>
        <p:spPr>
          <a:xfrm flipH="1">
            <a:off x="5562600" y="2318266"/>
            <a:ext cx="381000" cy="43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5" idx="3"/>
          </p:cNvCxnSpPr>
          <p:nvPr/>
        </p:nvCxnSpPr>
        <p:spPr>
          <a:xfrm flipV="1">
            <a:off x="2859893" y="2286000"/>
            <a:ext cx="1483507" cy="1084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1" idx="3"/>
          </p:cNvCxnSpPr>
          <p:nvPr/>
        </p:nvCxnSpPr>
        <p:spPr>
          <a:xfrm flipV="1">
            <a:off x="3325683" y="4648200"/>
            <a:ext cx="484317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2" idx="1"/>
          </p:cNvCxnSpPr>
          <p:nvPr/>
        </p:nvCxnSpPr>
        <p:spPr>
          <a:xfrm flipH="1" flipV="1">
            <a:off x="5181600" y="4495800"/>
            <a:ext cx="609600" cy="2608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0" idx="1"/>
          </p:cNvCxnSpPr>
          <p:nvPr/>
        </p:nvCxnSpPr>
        <p:spPr>
          <a:xfrm flipH="1">
            <a:off x="5410200" y="3613666"/>
            <a:ext cx="533400" cy="501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3" idx="3"/>
          </p:cNvCxnSpPr>
          <p:nvPr/>
        </p:nvCxnSpPr>
        <p:spPr>
          <a:xfrm flipV="1">
            <a:off x="3937169" y="5791200"/>
            <a:ext cx="406231" cy="322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 Shaft</a:t>
            </a:r>
            <a:endParaRPr lang="en-US" dirty="0"/>
          </a:p>
        </p:txBody>
      </p:sp>
      <p:pic>
        <p:nvPicPr>
          <p:cNvPr id="5" name="Content Placeholder 4" descr="Captu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524000"/>
            <a:ext cx="4931654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 descr="DSCN01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3505200"/>
            <a:ext cx="3911600" cy="2933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Seal/Bearing 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752600"/>
            <a:ext cx="4495800" cy="2714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810000"/>
            <a:ext cx="4290231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600200" y="4267200"/>
            <a:ext cx="2132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Bearing</a:t>
            </a:r>
            <a:r>
              <a:rPr lang="en-US" b="1" dirty="0" smtClean="0"/>
              <a:t> </a:t>
            </a:r>
            <a:r>
              <a:rPr lang="en-US" sz="2800" b="1" dirty="0" smtClean="0"/>
              <a:t>Plate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91200" y="3276600"/>
            <a:ext cx="1638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Seal Plate</a:t>
            </a:r>
            <a:endParaRPr lang="en-US" sz="2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0" y="1600201"/>
            <a:ext cx="4495800" cy="175259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Low required speed</a:t>
            </a:r>
          </a:p>
          <a:p>
            <a:r>
              <a:rPr lang="en-US" sz="2800" dirty="0" smtClean="0"/>
              <a:t>Sufficient peak speed</a:t>
            </a:r>
          </a:p>
          <a:p>
            <a:r>
              <a:rPr lang="en-US" sz="2800" dirty="0" smtClean="0"/>
              <a:t>Relatively inexpensive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098" name="Picture 2" descr="http://a248.e.akamai.net/origin-cdn.volusion.com/t6raf.vj4df/v/vspfiles/photos/DC-540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3505200" cy="3063545"/>
          </a:xfrm>
          <a:prstGeom prst="rect">
            <a:avLst/>
          </a:prstGeom>
          <a:noFill/>
        </p:spPr>
      </p:pic>
      <p:pic>
        <p:nvPicPr>
          <p:cNvPr id="4100" name="Picture 4" descr="DC-5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3276600"/>
            <a:ext cx="4295775" cy="30539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Progression</a:t>
            </a:r>
            <a:endParaRPr lang="en-US" dirty="0"/>
          </a:p>
        </p:txBody>
      </p:sp>
      <p:pic>
        <p:nvPicPr>
          <p:cNvPr id="5" name="Content Placeholder 4" descr="DSC020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95600" y="1752600"/>
            <a:ext cx="2986617" cy="2239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 descr="DSC020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1295400"/>
            <a:ext cx="3200400" cy="2400300"/>
          </a:xfrm>
          <a:prstGeom prst="rect">
            <a:avLst/>
          </a:prstGeom>
        </p:spPr>
      </p:pic>
      <p:pic>
        <p:nvPicPr>
          <p:cNvPr id="9" name="Picture 8" descr="DSC020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6600" y="3962400"/>
            <a:ext cx="2946400" cy="2209800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 l="16438" t="10129" r="26419" b="3698"/>
          <a:stretch>
            <a:fillRect/>
          </a:stretch>
        </p:blipFill>
        <p:spPr bwMode="auto">
          <a:xfrm>
            <a:off x="0" y="1295400"/>
            <a:ext cx="298886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Content Placeholder 4" descr="DSCN0172.JPG"/>
          <p:cNvPicPr>
            <a:picLocks noChangeAspect="1"/>
          </p:cNvPicPr>
          <p:nvPr/>
        </p:nvPicPr>
        <p:blipFill>
          <a:blip r:embed="rId6" cstate="print"/>
          <a:srcRect l="17708" t="11111" r="14583" b="5556"/>
          <a:stretch>
            <a:fillRect/>
          </a:stretch>
        </p:blipFill>
        <p:spPr>
          <a:xfrm>
            <a:off x="5867400" y="3657600"/>
            <a:ext cx="2908064" cy="2684915"/>
          </a:xfrm>
          <a:prstGeom prst="rect">
            <a:avLst/>
          </a:prstGeom>
        </p:spPr>
      </p:pic>
      <p:pic>
        <p:nvPicPr>
          <p:cNvPr id="7" name="Picture 6" descr="DSC0203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2400" y="3886200"/>
            <a:ext cx="345440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Finish Painting the merry-go-round</a:t>
            </a:r>
          </a:p>
          <a:p>
            <a:r>
              <a:rPr lang="en-US" dirty="0" smtClean="0"/>
              <a:t>Hook up the generator</a:t>
            </a:r>
          </a:p>
          <a:p>
            <a:r>
              <a:rPr lang="en-US" dirty="0" smtClean="0"/>
              <a:t>Analyze </a:t>
            </a:r>
            <a:r>
              <a:rPr lang="en-US" dirty="0" smtClean="0"/>
              <a:t>merry-go-round for overall efficiency</a:t>
            </a:r>
            <a:endParaRPr lang="en-US" dirty="0" smtClean="0"/>
          </a:p>
          <a:p>
            <a:r>
              <a:rPr lang="en-US" dirty="0" smtClean="0"/>
              <a:t>Design and build a base for it to be installed at HUT</a:t>
            </a:r>
          </a:p>
          <a:p>
            <a:r>
              <a:rPr lang="en-US" dirty="0" smtClean="0"/>
              <a:t>Install and tie into pre-existing pumping system at HUT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2082368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5400" dirty="0" smtClean="0"/>
              <a:t>Questions?</a:t>
            </a:r>
            <a:endParaRPr lang="en-US" sz="5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3753754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195</Words>
  <Application>Microsoft Office PowerPoint</Application>
  <PresentationFormat>On-screen Show (4:3)</PresentationFormat>
  <Paragraphs>58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Merry-go-round Generator</vt:lpstr>
      <vt:lpstr>Accomplishments</vt:lpstr>
      <vt:lpstr>Planetary</vt:lpstr>
      <vt:lpstr>Output Shaft</vt:lpstr>
      <vt:lpstr>Seal/Bearing Plates</vt:lpstr>
      <vt:lpstr>Generator</vt:lpstr>
      <vt:lpstr>The Progression</vt:lpstr>
      <vt:lpstr>Future Plans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 Wells</dc:creator>
  <cp:lastModifiedBy>Shawn</cp:lastModifiedBy>
  <cp:revision>88</cp:revision>
  <dcterms:created xsi:type="dcterms:W3CDTF">2009-01-03T18:21:19Z</dcterms:created>
  <dcterms:modified xsi:type="dcterms:W3CDTF">2012-05-02T14:08:47Z</dcterms:modified>
</cp:coreProperties>
</file>